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</p:sldMasterIdLst>
  <p:notesMasterIdLst>
    <p:notesMasterId r:id="rId12"/>
  </p:notesMasterIdLst>
  <p:sldIdLst>
    <p:sldId id="257" r:id="rId3"/>
    <p:sldId id="261" r:id="rId4"/>
    <p:sldId id="263" r:id="rId5"/>
    <p:sldId id="264" r:id="rId6"/>
    <p:sldId id="265" r:id="rId7"/>
    <p:sldId id="266" r:id="rId8"/>
    <p:sldId id="267" r:id="rId9"/>
    <p:sldId id="268" r:id="rId10"/>
    <p:sldId id="269" r:id="rId11"/>
  </p:sldIdLst>
  <p:sldSz cx="9144000" cy="5143500" type="screen16x9"/>
  <p:notesSz cx="6858000" cy="9144000"/>
  <p:embeddedFontLst>
    <p:embeddedFont>
      <p:font typeface="Dosis" panose="02010503020202060003" pitchFamily="2" charset="77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lack" panose="02000000000000000000" pitchFamily="2" charset="0"/>
      <p:bold r:id="rId19"/>
      <p:italic r:id="rId20"/>
      <p:boldItalic r:id="rId21"/>
    </p:embeddedFont>
    <p:embeddedFont>
      <p:font typeface="Roboto Thin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41"/>
  </p:normalViewPr>
  <p:slideViewPr>
    <p:cSldViewPr snapToGrid="0">
      <p:cViewPr varScale="1">
        <p:scale>
          <a:sx n="147" d="100"/>
          <a:sy n="147" d="100"/>
        </p:scale>
        <p:origin x="6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5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86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659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404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471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377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061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307243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 Funnels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Spas </a:t>
            </a:r>
            <a:r>
              <a:rPr lang="en-GB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Getov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19</a:t>
            </a:r>
            <a:r>
              <a:rPr lang="en" sz="2800" baseline="300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April 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1: columns in survey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6274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 survey table has three columns as shown in the table below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There are five different questions in the survey (see below)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224067115"/>
              </p:ext>
            </p:extLst>
          </p:nvPr>
        </p:nvGraphicFramePr>
        <p:xfrm>
          <a:off x="177975" y="1769445"/>
          <a:ext cx="4920900" cy="317828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668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0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23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ser_id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response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8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638294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750565"/>
                  </a:ext>
                </a:extLst>
              </a:tr>
              <a:tr h="252549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47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2669697"/>
                  </a:ext>
                </a:extLst>
              </a:tr>
              <a:tr h="204651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2948147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&lt;1 Year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075316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Square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&lt;1 Year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96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2: quiz funnel – how many users complete each question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SELECT question, COUNT(response) AS 'total responses'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WHERE response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GROUP BY question;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6274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Below are the total number of responses for each question showing how many participants move from each question to the next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571851527"/>
              </p:ext>
            </p:extLst>
          </p:nvPr>
        </p:nvGraphicFramePr>
        <p:xfrm>
          <a:off x="413106" y="2138185"/>
          <a:ext cx="3958596" cy="271269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668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0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total responses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806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638294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750565"/>
                  </a:ext>
                </a:extLst>
              </a:tr>
              <a:tr h="252549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47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2669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87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3: quiz funnel – percentage of users that complete each question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94916" cy="6274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Below are the total number of responses for each question showing how many participants move from each question to the next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Lowest completion rates are which shape do you like and when was your last eye exam (perhaps because people are unsure of the answers)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136545862"/>
              </p:ext>
            </p:extLst>
          </p:nvPr>
        </p:nvGraphicFramePr>
        <p:xfrm>
          <a:off x="413106" y="2268813"/>
          <a:ext cx="4759785" cy="271269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66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27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2989552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total responses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percentage completed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806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638294"/>
                  </a:ext>
                </a:extLst>
              </a:tr>
              <a:tr h="261257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1750565"/>
                  </a:ext>
                </a:extLst>
              </a:tr>
              <a:tr h="252549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475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2669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7398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4: tables for purchase funnel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5073294" cy="190763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 quiz table has columns: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style, fit, shape,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color</a:t>
            </a: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table has columns: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number_of_pairs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address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 purchase table has columns: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product_id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style,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model_name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color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, price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0B718AF5-9D34-4B4D-958E-9CACFCBE4BD3}"/>
              </a:ext>
            </a:extLst>
          </p:cNvPr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SELECT * FROM quiz LIMIT 5;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SELECT * FROM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LIMIT 5;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>
                <a:latin typeface="Courier New"/>
                <a:ea typeface="Courier New"/>
                <a:cs typeface="Courier New"/>
                <a:sym typeface="Courier New"/>
              </a:rPr>
              <a:t> SELECT * FROM purchase LIMIT 5;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4079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5: combining the different data tables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5073294" cy="120224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Left join used to combine three tables starting at top of funnel (quiz) and ending at bottom of funnel (purchase).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In the ‘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is_home_try_on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’ and ‘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is_purchase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’ columns 1 = true and 2 – false but I couldn’t work out how to substitute the words in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0B718AF5-9D34-4B4D-958E-9CACFCBE4BD3}"/>
              </a:ext>
            </a:extLst>
          </p:cNvPr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',        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LEFT JOIN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D8A182A-CCBB-7C4E-B35B-638F2D5FD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942711"/>
              </p:ext>
            </p:extLst>
          </p:nvPr>
        </p:nvGraphicFramePr>
        <p:xfrm>
          <a:off x="94000" y="2543928"/>
          <a:ext cx="5001125" cy="2403797"/>
        </p:xfrm>
        <a:graphic>
          <a:graphicData uri="http://schemas.openxmlformats.org/drawingml/2006/table">
            <a:tbl>
              <a:tblPr/>
              <a:tblGrid>
                <a:gridCol w="2538259">
                  <a:extLst>
                    <a:ext uri="{9D8B030D-6E8A-4147-A177-3AD203B41FA5}">
                      <a16:colId xmlns:a16="http://schemas.microsoft.com/office/drawing/2014/main" val="1456379635"/>
                    </a:ext>
                  </a:extLst>
                </a:gridCol>
                <a:gridCol w="871218">
                  <a:extLst>
                    <a:ext uri="{9D8B030D-6E8A-4147-A177-3AD203B41FA5}">
                      <a16:colId xmlns:a16="http://schemas.microsoft.com/office/drawing/2014/main" val="190530012"/>
                    </a:ext>
                  </a:extLst>
                </a:gridCol>
                <a:gridCol w="929857">
                  <a:extLst>
                    <a:ext uri="{9D8B030D-6E8A-4147-A177-3AD203B41FA5}">
                      <a16:colId xmlns:a16="http://schemas.microsoft.com/office/drawing/2014/main" val="2837367132"/>
                    </a:ext>
                  </a:extLst>
                </a:gridCol>
                <a:gridCol w="661791">
                  <a:extLst>
                    <a:ext uri="{9D8B030D-6E8A-4147-A177-3AD203B41FA5}">
                      <a16:colId xmlns:a16="http://schemas.microsoft.com/office/drawing/2014/main" val="3959050566"/>
                    </a:ext>
                  </a:extLst>
                </a:gridCol>
              </a:tblGrid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19191A"/>
                          </a:solidFill>
                          <a:effectLst/>
                        </a:rPr>
                        <a:t>is_purchase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238848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451785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034800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384128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592895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204534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28867d12-27a6-4e6a-a5fb-8bb5440117ae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414880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5a7a7e13-fbcf-46e4-9093-79799649d6c5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105555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0143cb8b-bb81-4916-9750-ce956c9f9bd9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426455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a4ccc1b3-cbb6-449c-b7a5-03af42c97433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417682"/>
                  </a:ext>
                </a:extLst>
              </a:tr>
              <a:tr h="218527"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b1dded76-cd60-4222-82cb-f6d464104298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marL="54807" marR="54807" marT="27403" marB="27403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4498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012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6: calculating purchase rates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0B718AF5-9D34-4B4D-958E-9CACFCBE4BD3}"/>
              </a:ext>
            </a:extLst>
          </p:cNvPr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COUNT(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COUNT(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COUNT(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LEFT JOIN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= '5 pairs';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1D4F630-0562-A24B-9AA4-ED0634D4F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149022"/>
              </p:ext>
            </p:extLst>
          </p:nvPr>
        </p:nvGraphicFramePr>
        <p:xfrm>
          <a:off x="0" y="1369332"/>
          <a:ext cx="5138055" cy="548640"/>
        </p:xfrm>
        <a:graphic>
          <a:graphicData uri="http://schemas.openxmlformats.org/drawingml/2006/table">
            <a:tbl>
              <a:tblPr/>
              <a:tblGrid>
                <a:gridCol w="1605642">
                  <a:extLst>
                    <a:ext uri="{9D8B030D-6E8A-4147-A177-3AD203B41FA5}">
                      <a16:colId xmlns:a16="http://schemas.microsoft.com/office/drawing/2014/main" val="3469783907"/>
                    </a:ext>
                  </a:extLst>
                </a:gridCol>
                <a:gridCol w="1241696">
                  <a:extLst>
                    <a:ext uri="{9D8B030D-6E8A-4147-A177-3AD203B41FA5}">
                      <a16:colId xmlns:a16="http://schemas.microsoft.com/office/drawing/2014/main" val="2528533899"/>
                    </a:ext>
                  </a:extLst>
                </a:gridCol>
                <a:gridCol w="1316627">
                  <a:extLst>
                    <a:ext uri="{9D8B030D-6E8A-4147-A177-3AD203B41FA5}">
                      <a16:colId xmlns:a16="http://schemas.microsoft.com/office/drawing/2014/main" val="790951703"/>
                    </a:ext>
                  </a:extLst>
                </a:gridCol>
                <a:gridCol w="974090">
                  <a:extLst>
                    <a:ext uri="{9D8B030D-6E8A-4147-A177-3AD203B41FA5}">
                      <a16:colId xmlns:a16="http://schemas.microsoft.com/office/drawing/2014/main" val="14925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COUNT(</a:t>
                      </a:r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quiz.user_id</a:t>
                      </a:r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is_home_try_on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number_of_pairs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is_purchase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44392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371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371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294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78836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22F6F9B-F6E8-EE4A-9F21-3E90EAC61A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014343"/>
              </p:ext>
            </p:extLst>
          </p:nvPr>
        </p:nvGraphicFramePr>
        <p:xfrm>
          <a:off x="0" y="2157079"/>
          <a:ext cx="5138053" cy="548640"/>
        </p:xfrm>
        <a:graphic>
          <a:graphicData uri="http://schemas.openxmlformats.org/drawingml/2006/table">
            <a:tbl>
              <a:tblPr/>
              <a:tblGrid>
                <a:gridCol w="1605642">
                  <a:extLst>
                    <a:ext uri="{9D8B030D-6E8A-4147-A177-3AD203B41FA5}">
                      <a16:colId xmlns:a16="http://schemas.microsoft.com/office/drawing/2014/main" val="3695555475"/>
                    </a:ext>
                  </a:extLst>
                </a:gridCol>
                <a:gridCol w="1241696">
                  <a:extLst>
                    <a:ext uri="{9D8B030D-6E8A-4147-A177-3AD203B41FA5}">
                      <a16:colId xmlns:a16="http://schemas.microsoft.com/office/drawing/2014/main" val="2077955317"/>
                    </a:ext>
                  </a:extLst>
                </a:gridCol>
                <a:gridCol w="1316626">
                  <a:extLst>
                    <a:ext uri="{9D8B030D-6E8A-4147-A177-3AD203B41FA5}">
                      <a16:colId xmlns:a16="http://schemas.microsoft.com/office/drawing/2014/main" val="3551294852"/>
                    </a:ext>
                  </a:extLst>
                </a:gridCol>
                <a:gridCol w="974089">
                  <a:extLst>
                    <a:ext uri="{9D8B030D-6E8A-4147-A177-3AD203B41FA5}">
                      <a16:colId xmlns:a16="http://schemas.microsoft.com/office/drawing/2014/main" val="39750408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COUNT(</a:t>
                      </a:r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quiz.user_id</a:t>
                      </a:r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is_home_try_on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number_of_pairs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is_purchase</a:t>
                      </a:r>
                      <a:endParaRPr lang="en-GB" sz="1000" dirty="0">
                        <a:solidFill>
                          <a:srgbClr val="19191A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6846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379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379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201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957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4910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6 </a:t>
            </a:r>
            <a:r>
              <a:rPr lang="en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cont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: most common styles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0B718AF5-9D34-4B4D-958E-9CACFCBE4BD3}"/>
              </a:ext>
            </a:extLst>
          </p:cNvPr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COUNT(style), style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style;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8E3B7D7-5177-C042-B964-696B198586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083383"/>
              </p:ext>
            </p:extLst>
          </p:nvPr>
        </p:nvGraphicFramePr>
        <p:xfrm>
          <a:off x="311700" y="1962150"/>
          <a:ext cx="4572000" cy="1219200"/>
        </p:xfrm>
        <a:graphic>
          <a:graphicData uri="http://schemas.openxmlformats.org/drawingml/2006/table">
            <a:tbl>
              <a:tblPr/>
              <a:tblGrid>
                <a:gridCol w="1905000">
                  <a:extLst>
                    <a:ext uri="{9D8B030D-6E8A-4147-A177-3AD203B41FA5}">
                      <a16:colId xmlns:a16="http://schemas.microsoft.com/office/drawing/2014/main" val="365565594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22138046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COUNT(style)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1561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99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432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646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469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907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114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6 </a:t>
            </a:r>
            <a:r>
              <a:rPr lang="en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cont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: most common purchases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0B718AF5-9D34-4B4D-958E-9CACFCBE4BD3}"/>
              </a:ext>
            </a:extLst>
          </p:cNvPr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Below is the SQL query used 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COUNT(style), style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style;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COUNT(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ORDER BY COUNT(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A1DE67D-BA72-E643-8DA8-D520E4CB2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821773"/>
              </p:ext>
            </p:extLst>
          </p:nvPr>
        </p:nvGraphicFramePr>
        <p:xfrm>
          <a:off x="311700" y="1341029"/>
          <a:ext cx="4572000" cy="914400"/>
        </p:xfrm>
        <a:graphic>
          <a:graphicData uri="http://schemas.openxmlformats.org/drawingml/2006/table">
            <a:tbl>
              <a:tblPr/>
              <a:tblGrid>
                <a:gridCol w="2152650">
                  <a:extLst>
                    <a:ext uri="{9D8B030D-6E8A-4147-A177-3AD203B41FA5}">
                      <a16:colId xmlns:a16="http://schemas.microsoft.com/office/drawing/2014/main" val="303014218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19626327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COUNT(style)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19191A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705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243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6639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solidFill>
                            <a:srgbClr val="646466"/>
                          </a:solidFill>
                          <a:effectLst/>
                        </a:rPr>
                        <a:t>252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646466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92225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FE5658-C960-BC47-AC7B-ADA8D7D5B7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988583"/>
              </p:ext>
            </p:extLst>
          </p:nvPr>
        </p:nvGraphicFramePr>
        <p:xfrm>
          <a:off x="311700" y="2414875"/>
          <a:ext cx="4572000" cy="2578100"/>
        </p:xfrm>
        <a:graphic>
          <a:graphicData uri="http://schemas.openxmlformats.org/drawingml/2006/table">
            <a:tbl>
              <a:tblPr/>
              <a:tblGrid>
                <a:gridCol w="1962150">
                  <a:extLst>
                    <a:ext uri="{9D8B030D-6E8A-4147-A177-3AD203B41FA5}">
                      <a16:colId xmlns:a16="http://schemas.microsoft.com/office/drawing/2014/main" val="1325346288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2859375173"/>
                    </a:ext>
                  </a:extLst>
                </a:gridCol>
              </a:tblGrid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COUNT(</a:t>
                      </a:r>
                      <a:r>
                        <a:rPr lang="en-GB" sz="1000" dirty="0" err="1">
                          <a:solidFill>
                            <a:srgbClr val="19191A"/>
                          </a:solidFill>
                          <a:effectLst/>
                        </a:rPr>
                        <a:t>color</a:t>
                      </a:r>
                      <a:r>
                        <a:rPr lang="en-GB" sz="1000" dirty="0">
                          <a:solidFill>
                            <a:srgbClr val="19191A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19191A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6668745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86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Jet 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980332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63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Driftwood Fade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53656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62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Rosewood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141798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Rose 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611718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Layered Tortoise Matte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315890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Pearled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359185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44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Elderflower 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014905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43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Sea Glass </a:t>
                      </a:r>
                      <a:r>
                        <a:rPr lang="en-GB" sz="1000" dirty="0" err="1">
                          <a:solidFill>
                            <a:srgbClr val="646466"/>
                          </a:solidFill>
                          <a:effectLst/>
                        </a:rPr>
                        <a:t>Gray</a:t>
                      </a:r>
                      <a:endParaRPr lang="en-GB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60649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algn="ctr"/>
                      <a:r>
                        <a:rPr lang="en-GB" sz="1000">
                          <a:solidFill>
                            <a:srgbClr val="646466"/>
                          </a:solidFill>
                          <a:effectLst/>
                        </a:rPr>
                        <a:t>41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>
                          <a:solidFill>
                            <a:srgbClr val="646466"/>
                          </a:solidFill>
                          <a:effectLst/>
                        </a:rPr>
                        <a:t>Endangered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5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8780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53065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1053</Words>
  <Application>Microsoft Macintosh PowerPoint</Application>
  <PresentationFormat>On-screen Show (16:9)</PresentationFormat>
  <Paragraphs>243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Roboto Black</vt:lpstr>
      <vt:lpstr>Dosis</vt:lpstr>
      <vt:lpstr>Arial</vt:lpstr>
      <vt:lpstr>Roboto</vt:lpstr>
      <vt:lpstr>Roboto Thin</vt:lpstr>
      <vt:lpstr>Courier New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Getov, Spas</cp:lastModifiedBy>
  <cp:revision>13</cp:revision>
  <dcterms:modified xsi:type="dcterms:W3CDTF">2020-04-20T23:42:34Z</dcterms:modified>
</cp:coreProperties>
</file>